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Lst>
  <p:notesMasterIdLst>
    <p:notesMasterId r:id="rId9"/>
  </p:notesMasterIdLst>
  <p:handoutMasterIdLst>
    <p:handoutMasterId r:id="rId10"/>
  </p:handoutMasterIdLst>
  <p:sldIdLst>
    <p:sldId id="356" r:id="rId3"/>
    <p:sldId id="472" r:id="rId4"/>
    <p:sldId id="471" r:id="rId5"/>
    <p:sldId id="470" r:id="rId6"/>
    <p:sldId id="473" r:id="rId7"/>
    <p:sldId id="474" r:id="rId8"/>
  </p:sldIdLst>
  <p:sldSz cx="12188825"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6"/>
            <p14:sldId id="472"/>
            <p14:sldId id="471"/>
            <p14:sldId id="470"/>
            <p14:sldId id="473"/>
            <p14:sldId id="474"/>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4" autoAdjust="0"/>
    <p:restoredTop sz="96215" autoAdjust="0"/>
  </p:normalViewPr>
  <p:slideViewPr>
    <p:cSldViewPr snapToGrid="0">
      <p:cViewPr varScale="1">
        <p:scale>
          <a:sx n="62" d="100"/>
          <a:sy n="62" d="100"/>
        </p:scale>
        <p:origin x="688" y="6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3/16/2018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31282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575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19400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20409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42163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41817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3/16/2018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3/16/2018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3/16/2018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3/16/2018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3/16/2018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3/16/2018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3/16/2018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25733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3/16/2018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23854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4804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1447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0512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35934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16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8639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517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64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131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26288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15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0987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595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4191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234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26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9411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8250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3/16/2018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51235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5333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03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7318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7013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15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6992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81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6829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19648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3/16/2018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82283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3/16/2018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3354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3/16/2018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42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351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37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861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7848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271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985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42892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759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3/16/2018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3262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3/16/2018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2585709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474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9138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3/16/2018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75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7561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14966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3/16/2018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11336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3/16/2018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19224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3/16/2018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7970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3/16/2018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1"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 id="214748376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3/16/2018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76239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oradocs-corp.documents.us2.oraclecloud.com/documents/folder/home" TargetMode="External"/><Relationship Id="rId18"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51.png"/><Relationship Id="rId1" Type="http://schemas.openxmlformats.org/officeDocument/2006/relationships/slideLayout" Target="../slideLayouts/slideLayout54.xml"/><Relationship Id="rId6" Type="http://schemas.openxmlformats.org/officeDocument/2006/relationships/hyperlink" Target="http://innovate.us.oracle.com/sb/#60BCBA2A1AB07F65E0530100007F91D1" TargetMode="External"/><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54.png"/><Relationship Id="rId4" Type="http://schemas.openxmlformats.org/officeDocument/2006/relationships/hyperlink" Target="https://otube.oracle.com/media/Bring+the+Shelf+Alive/0_up7e77e5/3422" TargetMode="External"/><Relationship Id="rId9" Type="http://schemas.openxmlformats.org/officeDocument/2006/relationships/image" Target="../media/image26.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0EBEE-C3BD-433D-B135-D546A621638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tretch/>
        </p:blipFill>
        <p:spPr>
          <a:xfrm>
            <a:off x="1904873" y="-6096"/>
            <a:ext cx="10283952" cy="6864096"/>
          </a:xfrm>
          <a:prstGeom prst="rect">
            <a:avLst/>
          </a:prstGeom>
        </p:spPr>
      </p:pic>
      <p:sp>
        <p:nvSpPr>
          <p:cNvPr id="23" name="Rectangle 22">
            <a:extLst>
              <a:ext uri="{FF2B5EF4-FFF2-40B4-BE49-F238E27FC236}">
                <a16:creationId xmlns:a16="http://schemas.microsoft.com/office/drawing/2014/main" id="{83C69AF0-E44A-42C3-B611-95F0011320D4}"/>
              </a:ext>
            </a:extLst>
          </p:cNvPr>
          <p:cNvSpPr/>
          <p:nvPr/>
        </p:nvSpPr>
        <p:spPr>
          <a:xfrm>
            <a:off x="-53902" y="-29098"/>
            <a:ext cx="12250078" cy="6866629"/>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A72D223-B950-4056-9B16-B707EFCABD5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451568" y="408731"/>
            <a:ext cx="2980991" cy="810500"/>
          </a:xfrm>
          <a:prstGeom prst="rect">
            <a:avLst/>
          </a:prstGeom>
        </p:spPr>
      </p:pic>
      <p:grpSp>
        <p:nvGrpSpPr>
          <p:cNvPr id="2" name="Group 1">
            <a:extLst>
              <a:ext uri="{FF2B5EF4-FFF2-40B4-BE49-F238E27FC236}">
                <a16:creationId xmlns:a16="http://schemas.microsoft.com/office/drawing/2014/main" id="{F8ED9569-B280-447F-8EDB-16AD2DECDA45}"/>
              </a:ext>
            </a:extLst>
          </p:cNvPr>
          <p:cNvGrpSpPr/>
          <p:nvPr/>
        </p:nvGrpSpPr>
        <p:grpSpPr>
          <a:xfrm>
            <a:off x="-81384" y="-21912"/>
            <a:ext cx="3515360" cy="6895727"/>
            <a:chOff x="0" y="0"/>
            <a:chExt cx="3515360" cy="6866629"/>
          </a:xfrm>
          <a:solidFill>
            <a:srgbClr val="000000"/>
          </a:solidFill>
        </p:grpSpPr>
        <p:sp>
          <p:nvSpPr>
            <p:cNvPr id="9" name="Rectangle 8">
              <a:extLst>
                <a:ext uri="{FF2B5EF4-FFF2-40B4-BE49-F238E27FC236}">
                  <a16:creationId xmlns:a16="http://schemas.microsoft.com/office/drawing/2014/main" id="{51513F9A-C323-4FAE-9814-5390DFC6DD13}"/>
                </a:ext>
              </a:extLst>
            </p:cNvPr>
            <p:cNvSpPr/>
            <p:nvPr/>
          </p:nvSpPr>
          <p:spPr>
            <a:xfrm>
              <a:off x="0" y="0"/>
              <a:ext cx="3515360" cy="6866629"/>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484D89-A390-4A67-895C-6D7C09BF518D}"/>
                </a:ext>
              </a:extLst>
            </p:cNvPr>
            <p:cNvSpPr/>
            <p:nvPr/>
          </p:nvSpPr>
          <p:spPr>
            <a:xfrm>
              <a:off x="421793" y="3890328"/>
              <a:ext cx="2645404" cy="1563036"/>
            </a:xfrm>
            <a:prstGeom prst="rect">
              <a:avLst/>
            </a:prstGeom>
            <a:grpFill/>
          </p:spPr>
          <p:txBody>
            <a:bodyPr wrap="none">
              <a:spAutoFit/>
            </a:bodyPr>
            <a:lstStyle/>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 Solution Hubs</a:t>
              </a:r>
              <a:br>
                <a:rPr lang="en-US" sz="1600" dirty="0">
                  <a:solidFill>
                    <a:schemeClr val="bg1">
                      <a:lumMod val="95000"/>
                    </a:schemeClr>
                  </a:solidFill>
                  <a:latin typeface="Segoe UI Light" panose="020B0502040204020203" pitchFamily="34" charset="0"/>
                  <a:cs typeface="Segoe UI Light" panose="020B0502040204020203" pitchFamily="34" charset="0"/>
                </a:rPr>
              </a:br>
              <a:r>
                <a:rPr lang="en-US" sz="1600" dirty="0">
                  <a:solidFill>
                    <a:schemeClr val="bg1">
                      <a:lumMod val="95000"/>
                    </a:schemeClr>
                  </a:solidFill>
                  <a:latin typeface="Segoe UI Light" panose="020B0502040204020203" pitchFamily="34" charset="0"/>
                  <a:cs typeface="Segoe UI Light" panose="020B0502040204020203" pitchFamily="34" charset="0"/>
                </a:rPr>
                <a:t>Embracing Data Variety with </a:t>
              </a:r>
            </a:p>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a:t>
              </a:r>
              <a:endParaRPr lang="en-US" sz="2800" dirty="0">
                <a:solidFill>
                  <a:schemeClr val="bg1">
                    <a:lumMod val="95000"/>
                  </a:schemeClr>
                </a:solidFill>
                <a:latin typeface="Segoe UI Light" panose="020B0502040204020203" pitchFamily="34" charset="0"/>
                <a:cs typeface="Segoe UI Light" panose="020B0502040204020203" pitchFamily="34" charset="0"/>
              </a:endParaRP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Steven Black</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Mark Geurtsen</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March 2018</a:t>
              </a:r>
              <a:endParaRPr lang="en-US" sz="1600" dirty="0">
                <a:solidFill>
                  <a:schemeClr val="accent2">
                    <a:lumMod val="60000"/>
                    <a:lumOff val="40000"/>
                  </a:schemeClr>
                </a:solidFill>
              </a:endParaRPr>
            </a:p>
          </p:txBody>
        </p:sp>
        <p:cxnSp>
          <p:nvCxnSpPr>
            <p:cNvPr id="11" name="Straight Connector 10">
              <a:extLst>
                <a:ext uri="{FF2B5EF4-FFF2-40B4-BE49-F238E27FC236}">
                  <a16:creationId xmlns:a16="http://schemas.microsoft.com/office/drawing/2014/main" id="{515A4506-50AF-4BD8-8FCE-DD930F7EB24E}"/>
                </a:ext>
              </a:extLst>
            </p:cNvPr>
            <p:cNvCxnSpPr/>
            <p:nvPr/>
          </p:nvCxnSpPr>
          <p:spPr>
            <a:xfrm>
              <a:off x="416871" y="3321321"/>
              <a:ext cx="2661609" cy="0"/>
            </a:xfrm>
            <a:prstGeom prst="line">
              <a:avLst/>
            </a:prstGeom>
            <a:grpFill/>
            <a:ln>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Oracle logo in white on red staging background" title="Oracle red badge logo">
              <a:extLst>
                <a:ext uri="{FF2B5EF4-FFF2-40B4-BE49-F238E27FC236}">
                  <a16:creationId xmlns:a16="http://schemas.microsoft.com/office/drawing/2014/main" id="{3BF40A7C-44FA-41AD-A798-F91FDB10A14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63727" y="6263640"/>
              <a:ext cx="1625138" cy="594360"/>
            </a:xfrm>
            <a:prstGeom prst="rect">
              <a:avLst/>
            </a:prstGeom>
            <a:grpFill/>
          </p:spPr>
        </p:pic>
        <p:pic>
          <p:nvPicPr>
            <p:cNvPr id="6" name="Picture 5">
              <a:extLst>
                <a:ext uri="{FF2B5EF4-FFF2-40B4-BE49-F238E27FC236}">
                  <a16:creationId xmlns:a16="http://schemas.microsoft.com/office/drawing/2014/main" id="{F53B2F1F-A637-4AE9-B393-6C9BC304A8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57699" y="839521"/>
              <a:ext cx="2066925" cy="2162670"/>
            </a:xfrm>
            <a:prstGeom prst="rect">
              <a:avLst/>
            </a:prstGeom>
            <a:grpFill/>
          </p:spPr>
        </p:pic>
      </p:grpSp>
    </p:spTree>
    <p:extLst>
      <p:ext uri="{BB962C8B-B14F-4D97-AF65-F5344CB8AC3E}">
        <p14:creationId xmlns:p14="http://schemas.microsoft.com/office/powerpoint/2010/main" val="36393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solidFill>
                  <a:schemeClr val="bg1">
                    <a:lumMod val="95000"/>
                  </a:schemeClr>
                </a:solidFill>
              </a:rPr>
              <a:pPr/>
              <a:t>2</a:t>
            </a:fld>
            <a:endParaRPr lang="en-US" dirty="0">
              <a:solidFill>
                <a:schemeClr val="bg1">
                  <a:lumMod val="95000"/>
                </a:schemeClr>
              </a:solidFill>
            </a:endParaRPr>
          </a:p>
        </p:txBody>
      </p:sp>
      <p:sp>
        <p:nvSpPr>
          <p:cNvPr id="11" name="Rectangle 10"/>
          <p:cNvSpPr/>
          <p:nvPr/>
        </p:nvSpPr>
        <p:spPr>
          <a:xfrm>
            <a:off x="1" y="8681"/>
            <a:ext cx="12188824" cy="6849319"/>
          </a:xfrm>
          <a:prstGeom prst="rect">
            <a:avLst/>
          </a:prstGeom>
          <a:noFill/>
          <a:ln w="6350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Footer Placeholder 1"/>
          <p:cNvSpPr>
            <a:spLocks noGrp="1"/>
          </p:cNvSpPr>
          <p:nvPr>
            <p:ph type="ftr" sz="quarter" idx="11"/>
          </p:nvPr>
        </p:nvSpPr>
        <p:spPr>
          <a:xfrm>
            <a:off x="8777289" y="6556248"/>
            <a:ext cx="2498723" cy="182880"/>
          </a:xfrm>
        </p:spPr>
        <p:txBody>
          <a:bodyPr/>
          <a:lstStyle/>
          <a:p>
            <a:r>
              <a:rPr lang="en-US" dirty="0">
                <a:solidFill>
                  <a:schemeClr val="bg1">
                    <a:lumMod val="95000"/>
                  </a:schemeClr>
                </a:solidFill>
              </a:rPr>
              <a:t>Oracle Confidential – Internal</a:t>
            </a: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95000"/>
                  </a:schemeClr>
                </a:solidFill>
              </a:rPr>
              <a:t>Copyright © 201</a:t>
            </a:r>
            <a:r>
              <a:rPr lang="en-US" sz="800" dirty="0">
                <a:solidFill>
                  <a:schemeClr val="bg1">
                    <a:lumMod val="95000"/>
                  </a:schemeClr>
                </a:solidFill>
              </a:rPr>
              <a:t>7</a:t>
            </a:r>
            <a:r>
              <a:rPr sz="800" dirty="0">
                <a:solidFill>
                  <a:schemeClr val="bg1">
                    <a:lumMod val="95000"/>
                  </a:schemeClr>
                </a:solidFill>
              </a:rPr>
              <a:t> Oracle and/or its affiliates. All rights reserved.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90"/>
            <a:ext cx="12188825" cy="6856213"/>
          </a:xfrm>
          <a:prstGeom prst="rect">
            <a:avLst/>
          </a:prstGeom>
          <a:solidFill>
            <a:schemeClr val="accent2">
              <a:lumMod val="60000"/>
              <a:lumOff val="40000"/>
            </a:schemeClr>
          </a:solidFill>
        </p:spPr>
      </p:pic>
      <p:sp>
        <p:nvSpPr>
          <p:cNvPr id="15" name="Rounded Rectangle 14"/>
          <p:cNvSpPr/>
          <p:nvPr/>
        </p:nvSpPr>
        <p:spPr bwMode="gray">
          <a:xfrm>
            <a:off x="723014" y="5262507"/>
            <a:ext cx="9218428" cy="1116441"/>
          </a:xfrm>
          <a:prstGeom prst="roundRect">
            <a:avLst/>
          </a:prstGeom>
          <a:solidFill>
            <a:schemeClr val="accent2">
              <a:lumMod val="75000"/>
              <a:alpha val="6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Rectangle 17"/>
          <p:cNvSpPr/>
          <p:nvPr/>
        </p:nvSpPr>
        <p:spPr>
          <a:xfrm>
            <a:off x="850497" y="5220562"/>
            <a:ext cx="8819892" cy="923330"/>
          </a:xfrm>
          <a:prstGeom prst="rect">
            <a:avLst/>
          </a:prstGeom>
        </p:spPr>
        <p:txBody>
          <a:bodyPr wrap="square">
            <a:spAutoFit/>
          </a:bodyPr>
          <a:lstStyle/>
          <a:p>
            <a:pPr>
              <a:lnSpc>
                <a:spcPct val="90000"/>
              </a:lnSpc>
            </a:pPr>
            <a:r>
              <a:rPr lang="en-US" sz="2000" b="1" dirty="0">
                <a:solidFill>
                  <a:schemeClr val="bg1"/>
                </a:solidFill>
              </a:rPr>
              <a:t>Avocados Inc. wants to get better insights on their marketing campaigns.</a:t>
            </a:r>
          </a:p>
          <a:p>
            <a:pPr>
              <a:lnSpc>
                <a:spcPct val="90000"/>
              </a:lnSpc>
            </a:pPr>
            <a:r>
              <a:rPr lang="en-US" sz="2000" b="1" dirty="0">
                <a:solidFill>
                  <a:schemeClr val="bg1"/>
                </a:solidFill>
              </a:rPr>
              <a:t>To do this they require Big Data and Machine Learning.</a:t>
            </a:r>
            <a:br>
              <a:rPr lang="en-US" sz="2000" b="1" dirty="0">
                <a:solidFill>
                  <a:schemeClr val="bg1"/>
                </a:solidFill>
              </a:rPr>
            </a:br>
            <a:r>
              <a:rPr lang="en-US" sz="2000" b="1" dirty="0">
                <a:solidFill>
                  <a:schemeClr val="bg1"/>
                </a:solidFill>
              </a:rPr>
              <a:t>These areas require technical resources and computing power.</a:t>
            </a:r>
          </a:p>
        </p:txBody>
      </p:sp>
      <p:sp>
        <p:nvSpPr>
          <p:cNvPr id="19" name="Rounded Rectangle 18"/>
          <p:cNvSpPr/>
          <p:nvPr/>
        </p:nvSpPr>
        <p:spPr bwMode="gray">
          <a:xfrm>
            <a:off x="9218429" y="8681"/>
            <a:ext cx="2970396" cy="1088107"/>
          </a:xfrm>
          <a:prstGeom prst="roundRect">
            <a:avLst/>
          </a:prstGeom>
          <a:solidFill>
            <a:schemeClr val="accent2">
              <a:lumMod val="75000"/>
              <a:alpha val="44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Difficult to get specialized skilled people with Big Data and Machine Learning knowledge</a:t>
            </a:r>
          </a:p>
        </p:txBody>
      </p:sp>
      <p:sp>
        <p:nvSpPr>
          <p:cNvPr id="20" name="Title 2"/>
          <p:cNvSpPr txBox="1">
            <a:spLocks/>
          </p:cNvSpPr>
          <p:nvPr/>
        </p:nvSpPr>
        <p:spPr>
          <a:xfrm>
            <a:off x="9218429" y="1104576"/>
            <a:ext cx="2970395" cy="592307"/>
          </a:xfrm>
          <a:prstGeom prst="rect">
            <a:avLst/>
          </a:prstGeom>
          <a:solidFill>
            <a:schemeClr val="accent2">
              <a:lumMod val="75000"/>
              <a:alpha val="44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lnSpc>
                <a:spcPct val="90000"/>
              </a:lnSpc>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Requires heavy computing resources</a:t>
            </a:r>
          </a:p>
        </p:txBody>
      </p:sp>
      <p:pic>
        <p:nvPicPr>
          <p:cNvPr id="12" name="Picture 11" descr="A picture containing object, clock&#10;&#10;Description generated with high confidence">
            <a:extLst>
              <a:ext uri="{FF2B5EF4-FFF2-40B4-BE49-F238E27FC236}">
                <a16:creationId xmlns:a16="http://schemas.microsoft.com/office/drawing/2014/main" id="{908186E5-C9B0-4A0E-B519-5D9799B39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4538" y="2369553"/>
            <a:ext cx="4489691" cy="1433663"/>
          </a:xfrm>
          <a:prstGeom prst="rect">
            <a:avLst/>
          </a:prstGeom>
        </p:spPr>
      </p:pic>
    </p:spTree>
    <p:extLst>
      <p:ext uri="{BB962C8B-B14F-4D97-AF65-F5344CB8AC3E}">
        <p14:creationId xmlns:p14="http://schemas.microsoft.com/office/powerpoint/2010/main" val="204360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solidFill>
                  <a:schemeClr val="bg1">
                    <a:lumMod val="95000"/>
                  </a:schemeClr>
                </a:solidFill>
              </a:rPr>
              <a:pPr/>
              <a:t>3</a:t>
            </a:fld>
            <a:endParaRPr lang="en-US" dirty="0">
              <a:solidFill>
                <a:schemeClr val="bg1">
                  <a:lumMod val="95000"/>
                </a:schemeClr>
              </a:solidFill>
            </a:endParaRPr>
          </a:p>
        </p:txBody>
      </p:sp>
      <p:sp>
        <p:nvSpPr>
          <p:cNvPr id="13" name="Footer Placeholder 1"/>
          <p:cNvSpPr>
            <a:spLocks noGrp="1"/>
          </p:cNvSpPr>
          <p:nvPr>
            <p:ph type="ftr" sz="quarter" idx="11"/>
          </p:nvPr>
        </p:nvSpPr>
        <p:spPr>
          <a:xfrm>
            <a:off x="8777289" y="6556248"/>
            <a:ext cx="2498723" cy="182880"/>
          </a:xfrm>
        </p:spPr>
        <p:txBody>
          <a:bodyPr/>
          <a:lstStyle/>
          <a:p>
            <a:r>
              <a:rPr lang="en-US" dirty="0">
                <a:solidFill>
                  <a:schemeClr val="bg1">
                    <a:lumMod val="95000"/>
                  </a:schemeClr>
                </a:solidFill>
              </a:rPr>
              <a:t>Oracle Confidential – Internal</a:t>
            </a: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95000"/>
                  </a:schemeClr>
                </a:solidFill>
              </a:rPr>
              <a:t>Copyright © 201</a:t>
            </a:r>
            <a:r>
              <a:rPr lang="en-US" sz="800" dirty="0">
                <a:solidFill>
                  <a:schemeClr val="bg1">
                    <a:lumMod val="95000"/>
                  </a:schemeClr>
                </a:solidFill>
              </a:rPr>
              <a:t>7</a:t>
            </a:r>
            <a:r>
              <a:rPr sz="800" dirty="0">
                <a:solidFill>
                  <a:schemeClr val="bg1">
                    <a:lumMod val="95000"/>
                  </a:schemeClr>
                </a:solidFill>
              </a:rPr>
              <a:t> Oracle and/or its affiliates. All rights reserved.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5" cy="6857107"/>
          </a:xfrm>
          <a:prstGeom prst="rect">
            <a:avLst/>
          </a:prstGeom>
          <a:solidFill>
            <a:schemeClr val="accent2">
              <a:lumMod val="75000"/>
            </a:schemeClr>
          </a:solidFill>
        </p:spPr>
      </p:pic>
      <p:sp>
        <p:nvSpPr>
          <p:cNvPr id="17" name="Rounded Rectangle 16"/>
          <p:cNvSpPr/>
          <p:nvPr/>
        </p:nvSpPr>
        <p:spPr bwMode="gray">
          <a:xfrm>
            <a:off x="663053" y="4799226"/>
            <a:ext cx="10789431" cy="1757022"/>
          </a:xfrm>
          <a:prstGeom prst="roundRect">
            <a:avLst/>
          </a:prstGeom>
          <a:solidFill>
            <a:schemeClr val="accent2">
              <a:lumMod val="75000"/>
              <a:alpha val="6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9" name="Rectangle 18"/>
          <p:cNvSpPr/>
          <p:nvPr/>
        </p:nvSpPr>
        <p:spPr>
          <a:xfrm>
            <a:off x="1620276" y="4960941"/>
            <a:ext cx="8738724" cy="1200329"/>
          </a:xfrm>
          <a:prstGeom prst="rect">
            <a:avLst/>
          </a:prstGeom>
        </p:spPr>
        <p:txBody>
          <a:bodyPr wrap="square">
            <a:spAutoFit/>
          </a:bodyPr>
          <a:lstStyle/>
          <a:p>
            <a:pPr lvl="0">
              <a:lnSpc>
                <a:spcPct val="90000"/>
              </a:lnSpc>
            </a:pPr>
            <a:r>
              <a:rPr lang="en-US" sz="2000" b="1" dirty="0">
                <a:solidFill>
                  <a:schemeClr val="bg1"/>
                </a:solidFill>
              </a:rPr>
              <a:t>With Oracle Analytics and Oracle Analytics Cloud it’s easy to create an integrated solution. This allows Avocado Inc. to blend multiple </a:t>
            </a:r>
            <a:r>
              <a:rPr lang="en-US" sz="2000" b="1" dirty="0" err="1">
                <a:solidFill>
                  <a:schemeClr val="bg1"/>
                </a:solidFill>
              </a:rPr>
              <a:t>datasources</a:t>
            </a:r>
            <a:r>
              <a:rPr lang="en-US" sz="2000" b="1" dirty="0">
                <a:solidFill>
                  <a:schemeClr val="bg1"/>
                </a:solidFill>
              </a:rPr>
              <a:t> coming from Big Data, static files and other Oracle SaaS or third party applications. It also gives a platform for </a:t>
            </a:r>
            <a:r>
              <a:rPr lang="en-US" sz="2000" b="1" dirty="0" err="1">
                <a:solidFill>
                  <a:schemeClr val="bg1"/>
                </a:solidFill>
              </a:rPr>
              <a:t>realtime</a:t>
            </a:r>
            <a:r>
              <a:rPr lang="en-US" sz="2000" b="1" dirty="0">
                <a:solidFill>
                  <a:schemeClr val="bg1"/>
                </a:solidFill>
              </a:rPr>
              <a:t> analytics provided with Machine Learning capabilities.</a:t>
            </a:r>
          </a:p>
        </p:txBody>
      </p:sp>
      <p:pic>
        <p:nvPicPr>
          <p:cNvPr id="3" name="Picture 2" descr="A picture containing object, clock&#10;&#10;Description generated with high confidence">
            <a:extLst>
              <a:ext uri="{FF2B5EF4-FFF2-40B4-BE49-F238E27FC236}">
                <a16:creationId xmlns:a16="http://schemas.microsoft.com/office/drawing/2014/main" id="{C66ED06B-2E80-4171-A7C5-D59BF45035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440" y="3054762"/>
            <a:ext cx="2343944" cy="748476"/>
          </a:xfrm>
          <a:prstGeom prst="rect">
            <a:avLst/>
          </a:prstGeom>
        </p:spPr>
      </p:pic>
    </p:spTree>
    <p:extLst>
      <p:ext uri="{BB962C8B-B14F-4D97-AF65-F5344CB8AC3E}">
        <p14:creationId xmlns:p14="http://schemas.microsoft.com/office/powerpoint/2010/main" val="259357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0830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mj-cs"/>
            </a:endParaRPr>
          </a:p>
        </p:txBody>
      </p:sp>
      <p:sp>
        <p:nvSpPr>
          <p:cNvPr id="2" name="Rectangle 1">
            <a:extLst>
              <a:ext uri="{FF2B5EF4-FFF2-40B4-BE49-F238E27FC236}">
                <a16:creationId xmlns:a16="http://schemas.microsoft.com/office/drawing/2014/main" id="{F429B1A9-89EB-4C89-9699-9294B998F920}"/>
              </a:ext>
            </a:extLst>
          </p:cNvPr>
          <p:cNvSpPr/>
          <p:nvPr/>
        </p:nvSpPr>
        <p:spPr bwMode="gray">
          <a:xfrm>
            <a:off x="0" y="-15112"/>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39A8C11-779A-46E0-B4DF-A9CFFA37C408}"/>
              </a:ext>
            </a:extLst>
          </p:cNvPr>
          <p:cNvSpPr/>
          <p:nvPr/>
        </p:nvSpPr>
        <p:spPr bwMode="gray">
          <a:xfrm>
            <a:off x="13415521" y="2537688"/>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a:extLst>
              <a:ext uri="{FF2B5EF4-FFF2-40B4-BE49-F238E27FC236}">
                <a16:creationId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Calibri"/>
                <a:ea typeface="+mn-ea"/>
                <a:cs typeface="+mn-cs"/>
              </a:rPr>
              <a:t>Copyright © 2018, Oracle and/or its affiliates.  All Rights Reserved. | Confidential – Oracle Internal</a:t>
            </a:r>
          </a:p>
        </p:txBody>
      </p:sp>
      <p:sp>
        <p:nvSpPr>
          <p:cNvPr id="14" name="Rectangle 13">
            <a:extLst>
              <a:ext uri="{FF2B5EF4-FFF2-40B4-BE49-F238E27FC236}">
                <a16:creationId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lowchart: Process 4">
            <a:extLst>
              <a:ext uri="{FF2B5EF4-FFF2-40B4-BE49-F238E27FC236}">
                <a16:creationId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pic>
        <p:nvPicPr>
          <p:cNvPr id="18" name="Picture 17">
            <a:extLst>
              <a:ext uri="{FF2B5EF4-FFF2-40B4-BE49-F238E27FC236}">
                <a16:creationId xmlns:a16="http://schemas.microsoft.com/office/drawing/2014/main" id="{5B8590EE-997A-40F8-94FA-4825DB5D0C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19" name="TextBox 18">
            <a:extLst>
              <a:ext uri="{FF2B5EF4-FFF2-40B4-BE49-F238E27FC236}">
                <a16:creationId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solidFill>
                <a:effectLst/>
                <a:uLnTx/>
                <a:uFillTx/>
                <a:latin typeface="Segoe Print" panose="02000600000000000000" pitchFamily="2" charset="0"/>
                <a:ea typeface="+mn-ea"/>
                <a:cs typeface="+mn-cs"/>
              </a:rPr>
              <a:t>Notional Architecture</a:t>
            </a:r>
          </a:p>
        </p:txBody>
      </p:sp>
      <p:sp>
        <p:nvSpPr>
          <p:cNvPr id="70" name="TextBox 69">
            <a:extLst>
              <a:ext uri="{FF2B5EF4-FFF2-40B4-BE49-F238E27FC236}">
                <a16:creationId xmlns:a16="http://schemas.microsoft.com/office/drawing/2014/main" id="{0C6F4443-6259-4E42-914E-13DEDC2FA6F3}"/>
              </a:ext>
            </a:extLst>
          </p:cNvPr>
          <p:cNvSpPr txBox="1"/>
          <p:nvPr/>
        </p:nvSpPr>
        <p:spPr>
          <a:xfrm>
            <a:off x="213237" y="2968879"/>
            <a:ext cx="127438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Lisa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Marketing Executive</a:t>
            </a:r>
            <a:endParaRPr kumimoji="0" lang="en-US" sz="1200" b="0" i="1" u="none" strike="noStrike" kern="0" cap="none" spc="0" normalizeH="0" baseline="0" noProof="0" dirty="0">
              <a:ln>
                <a:noFill/>
              </a:ln>
              <a:solidFill>
                <a:srgbClr val="FFFFFF"/>
              </a:solidFill>
              <a:effectLst/>
              <a:uLnTx/>
              <a:uFillTx/>
              <a:latin typeface="Calibri"/>
              <a:ea typeface="+mn-ea"/>
              <a:cs typeface="MV Boli" pitchFamily="2" charset="0"/>
              <a:sym typeface="Calibri"/>
            </a:endParaRPr>
          </a:p>
        </p:txBody>
      </p:sp>
      <p:cxnSp>
        <p:nvCxnSpPr>
          <p:cNvPr id="102" name="Straight Arrow Connector 101"/>
          <p:cNvCxnSpPr/>
          <p:nvPr/>
        </p:nvCxnSpPr>
        <p:spPr>
          <a:xfrm>
            <a:off x="6271565" y="4704615"/>
            <a:ext cx="3481" cy="45720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982723" y="5372100"/>
            <a:ext cx="0"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345211" y="3478942"/>
            <a:ext cx="1142702" cy="2308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Interaction</a:t>
            </a:r>
          </a:p>
        </p:txBody>
      </p:sp>
      <p:sp>
        <p:nvSpPr>
          <p:cNvPr id="109" name="Rectangle 108"/>
          <p:cNvSpPr/>
          <p:nvPr/>
        </p:nvSpPr>
        <p:spPr>
          <a:xfrm>
            <a:off x="6480141" y="3365208"/>
            <a:ext cx="171858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Default connection between Analytics and Big Data</a:t>
            </a:r>
          </a:p>
        </p:txBody>
      </p:sp>
      <p:grpSp>
        <p:nvGrpSpPr>
          <p:cNvPr id="110" name="Group 158"/>
          <p:cNvGrpSpPr/>
          <p:nvPr/>
        </p:nvGrpSpPr>
        <p:grpSpPr>
          <a:xfrm>
            <a:off x="5742225" y="5305964"/>
            <a:ext cx="1142998" cy="1046261"/>
            <a:chOff x="1751012" y="3031587"/>
            <a:chExt cx="1143296" cy="1046261"/>
          </a:xfrm>
        </p:grpSpPr>
        <p:pic>
          <p:nvPicPr>
            <p:cNvPr id="111" name="Picture 110" descr="NoSQL_w_7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60" y="3031587"/>
              <a:ext cx="685800" cy="685800"/>
            </a:xfrm>
            <a:prstGeom prst="rect">
              <a:avLst/>
            </a:prstGeom>
          </p:spPr>
        </p:pic>
        <p:sp>
          <p:nvSpPr>
            <p:cNvPr id="112" name="Rectangle 111"/>
            <p:cNvSpPr/>
            <p:nvPr/>
          </p:nvSpPr>
          <p:spPr>
            <a:xfrm>
              <a:off x="1751012" y="3677738"/>
              <a:ext cx="114329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Cloud Service</a:t>
              </a:r>
            </a:p>
          </p:txBody>
        </p:sp>
      </p:grpSp>
      <p:pic>
        <p:nvPicPr>
          <p:cNvPr id="116" name="Picture 1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8076" y="3424535"/>
            <a:ext cx="1736536" cy="1147465"/>
          </a:xfrm>
          <a:prstGeom prst="rect">
            <a:avLst/>
          </a:prstGeom>
        </p:spPr>
      </p:pic>
      <p:cxnSp>
        <p:nvCxnSpPr>
          <p:cNvPr id="128" name="Straight Arrow Connector 127"/>
          <p:cNvCxnSpPr/>
          <p:nvPr/>
        </p:nvCxnSpPr>
        <p:spPr>
          <a:xfrm flipV="1">
            <a:off x="6773461" y="3767764"/>
            <a:ext cx="1158294" cy="5739"/>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8000384" y="2444156"/>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Event Hub Cloud </a:t>
            </a:r>
          </a:p>
        </p:txBody>
      </p:sp>
      <p:sp>
        <p:nvSpPr>
          <p:cNvPr id="130" name="TextBox 129"/>
          <p:cNvSpPr txBox="1"/>
          <p:nvPr/>
        </p:nvSpPr>
        <p:spPr>
          <a:xfrm>
            <a:off x="7931755" y="4279629"/>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Oracle Big Data Cloud</a:t>
            </a:r>
          </a:p>
        </p:txBody>
      </p:sp>
      <p:cxnSp>
        <p:nvCxnSpPr>
          <p:cNvPr id="132" name="Straight Arrow Connector 131"/>
          <p:cNvCxnSpPr/>
          <p:nvPr/>
        </p:nvCxnSpPr>
        <p:spPr>
          <a:xfrm flipH="1" flipV="1">
            <a:off x="8453625" y="2794175"/>
            <a:ext cx="10695" cy="600086"/>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3602951" y="3914830"/>
            <a:ext cx="1967168"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a:off x="1289720" y="3158225"/>
            <a:ext cx="1070892" cy="756605"/>
          </a:xfrm>
          <a:prstGeom prst="bentConnector3">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116" idx="0"/>
          </p:cNvCxnSpPr>
          <p:nvPr/>
        </p:nvCxnSpPr>
        <p:spPr>
          <a:xfrm rot="10800000" flipV="1">
            <a:off x="3016344" y="1567513"/>
            <a:ext cx="6914462" cy="1857021"/>
          </a:xfrm>
          <a:prstGeom prst="bentConnector2">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09"/>
          <p:cNvGrpSpPr/>
          <p:nvPr/>
        </p:nvGrpSpPr>
        <p:grpSpPr>
          <a:xfrm>
            <a:off x="5564371" y="3500610"/>
            <a:ext cx="1359943" cy="1156956"/>
            <a:chOff x="10708191" y="2311164"/>
            <a:chExt cx="1221230" cy="1106798"/>
          </a:xfrm>
        </p:grpSpPr>
        <p:sp>
          <p:nvSpPr>
            <p:cNvPr id="57" name="Rectangle 56"/>
            <p:cNvSpPr/>
            <p:nvPr/>
          </p:nvSpPr>
          <p:spPr>
            <a:xfrm>
              <a:off x="10708191" y="3005755"/>
              <a:ext cx="1221230" cy="4122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Oracle</a:t>
              </a:r>
              <a:r>
                <a:rPr kumimoji="0" lang="en-US" sz="12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 </a:t>
              </a: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Cloud Service</a:t>
              </a: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5906" y="2311164"/>
              <a:ext cx="685800" cy="685800"/>
            </a:xfrm>
            <a:prstGeom prst="rect">
              <a:avLst/>
            </a:prstGeom>
          </p:spPr>
        </p:pic>
      </p:grpSp>
      <p:pic>
        <p:nvPicPr>
          <p:cNvPr id="1026" name="Picture 2" descr="https://cloud.oracle.com/opc/paas/images/bigdata_w_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4643" y="343278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oracle.com/opc/paas/images/kafka_w_7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073" y="173377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6" descr="Afbeeldingsresultaat voo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AutoShape 8" descr="Afbeeldingsresultaat voor twit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1034" name="Picture 10" descr="Afbeeldingsresultaat voor twitter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49071" y="1644219"/>
            <a:ext cx="929307" cy="92930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V="1">
            <a:off x="6788256" y="2059625"/>
            <a:ext cx="1128704" cy="942"/>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43547" y="2886039"/>
            <a:ext cx="1284666"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Big Data as a Consumer of Kafka</a:t>
            </a:r>
          </a:p>
        </p:txBody>
      </p:sp>
      <p:sp>
        <p:nvSpPr>
          <p:cNvPr id="84" name="Rectangle 83"/>
          <p:cNvSpPr/>
          <p:nvPr/>
        </p:nvSpPr>
        <p:spPr>
          <a:xfrm>
            <a:off x="6795913" y="1685698"/>
            <a:ext cx="1142702"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Twitter as a publisher in Kafka</a:t>
            </a:r>
          </a:p>
        </p:txBody>
      </p:sp>
      <p:sp>
        <p:nvSpPr>
          <p:cNvPr id="87" name="Rectangle 86"/>
          <p:cNvSpPr/>
          <p:nvPr/>
        </p:nvSpPr>
        <p:spPr>
          <a:xfrm>
            <a:off x="6304791" y="4803039"/>
            <a:ext cx="1602908" cy="379825"/>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Analytics datasets stored in Database Cloud</a:t>
            </a:r>
          </a:p>
        </p:txBody>
      </p:sp>
      <p:pic>
        <p:nvPicPr>
          <p:cNvPr id="6" name="Picture 4" descr="Afbeeldingsresultaat voor exce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6900" y="5071465"/>
            <a:ext cx="477594" cy="4689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p:nvPr/>
        </p:nvCxnSpPr>
        <p:spPr>
          <a:xfrm rot="10800000" flipV="1">
            <a:off x="4191379" y="4024206"/>
            <a:ext cx="1657692" cy="1299164"/>
          </a:xfrm>
          <a:prstGeom prst="bentConnector3">
            <a:avLst>
              <a:gd name="adj1" fmla="val 14539"/>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47813" y="4871687"/>
            <a:ext cx="175825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Marketing budgets stored in Excel, blended</a:t>
            </a:r>
            <a:r>
              <a:rPr kumimoji="0" lang="en-US" sz="1000" b="1" i="0" u="none" strike="noStrike" kern="1200" cap="none" spc="0" normalizeH="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 in Analytics</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1030" name="Picture 6" descr="https://cloud.oracle.com/opc/saas/images/empowerbusiness_80x7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3211" y="2221012"/>
            <a:ext cx="762000" cy="66675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Elbow Connector 19"/>
          <p:cNvCxnSpPr/>
          <p:nvPr/>
        </p:nvCxnSpPr>
        <p:spPr>
          <a:xfrm>
            <a:off x="4191378" y="2573526"/>
            <a:ext cx="1779535" cy="1031065"/>
          </a:xfrm>
          <a:prstGeom prst="bentConnector3">
            <a:avLst>
              <a:gd name="adj1" fmla="val 99895"/>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00498" y="2059553"/>
            <a:ext cx="1718587" cy="507831"/>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lang="en-US" sz="1000" b="1" dirty="0">
                <a:solidFill>
                  <a:srgbClr val="FFFFFF"/>
                </a:solidFill>
                <a:effectLst>
                  <a:outerShdw blurRad="50800" dist="38100" dir="2700000" algn="tl" rotWithShape="0">
                    <a:prstClr val="black">
                      <a:alpha val="40000"/>
                    </a:prstClr>
                  </a:outerShdw>
                </a:effectLst>
                <a:latin typeface="Calibri"/>
              </a:rPr>
              <a:t>Revenue from Oracle Fusion ERP Finance Cloud</a:t>
            </a:r>
            <a:br>
              <a:rPr lang="en-US" sz="1000" b="1" dirty="0">
                <a:solidFill>
                  <a:srgbClr val="FFFFFF"/>
                </a:solidFill>
                <a:effectLst>
                  <a:outerShdw blurRad="50800" dist="38100" dir="2700000" algn="tl" rotWithShape="0">
                    <a:prstClr val="black">
                      <a:alpha val="40000"/>
                    </a:prstClr>
                  </a:outerShdw>
                </a:effectLst>
                <a:latin typeface="Calibri"/>
              </a:rPr>
            </a:br>
            <a:r>
              <a:rPr lang="en-US" sz="1000" b="1" dirty="0">
                <a:solidFill>
                  <a:srgbClr val="FFFFFF"/>
                </a:solidFill>
                <a:effectLst>
                  <a:outerShdw blurRad="50800" dist="38100" dir="2700000" algn="tl" rotWithShape="0">
                    <a:prstClr val="black">
                      <a:alpha val="40000"/>
                    </a:prstClr>
                  </a:outerShdw>
                </a:effectLst>
                <a:latin typeface="Calibri"/>
              </a:rPr>
              <a:t>(demo content)</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3224" y="1867179"/>
            <a:ext cx="1862022" cy="1047387"/>
          </a:xfrm>
          <a:prstGeom prst="rect">
            <a:avLst/>
          </a:prstGeom>
        </p:spPr>
      </p:pic>
      <p:sp>
        <p:nvSpPr>
          <p:cNvPr id="53" name="Rectangle 52">
            <a:extLst>
              <a:ext uri="{FF2B5EF4-FFF2-40B4-BE49-F238E27FC236}">
                <a16:creationId xmlns:a16="http://schemas.microsoft.com/office/drawing/2014/main" id="{944726DE-0CD5-4ECB-88C2-E56A99F23FA4}"/>
              </a:ext>
            </a:extLst>
          </p:cNvPr>
          <p:cNvSpPr/>
          <p:nvPr/>
        </p:nvSpPr>
        <p:spPr bwMode="gray">
          <a:xfrm>
            <a:off x="9987884" y="98135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pic>
        <p:nvPicPr>
          <p:cNvPr id="26" name="Picture 2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17692" y="973837"/>
            <a:ext cx="1425790" cy="1245836"/>
          </a:xfrm>
          <a:prstGeom prst="rect">
            <a:avLst/>
          </a:prstGeom>
        </p:spPr>
      </p:pic>
      <p:sp>
        <p:nvSpPr>
          <p:cNvPr id="142" name="TextBox 141"/>
          <p:cNvSpPr txBox="1"/>
          <p:nvPr/>
        </p:nvSpPr>
        <p:spPr>
          <a:xfrm>
            <a:off x="10079750" y="2300982"/>
            <a:ext cx="1770395" cy="4001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Roland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CIO</a:t>
            </a:r>
          </a:p>
        </p:txBody>
      </p:sp>
    </p:spTree>
    <p:extLst>
      <p:ext uri="{BB962C8B-B14F-4D97-AF65-F5344CB8AC3E}">
        <p14:creationId xmlns:p14="http://schemas.microsoft.com/office/powerpoint/2010/main" val="35303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a16="http://schemas.microsoft.com/office/drawing/2014/main" id="{642E47BD-6722-4CF9-B9A0-D5EE52F458A8}"/>
              </a:ext>
            </a:extLst>
          </p:cNvPr>
          <p:cNvGraphicFramePr>
            <a:graphicFrameLocks noGrp="1"/>
          </p:cNvGraphicFramePr>
          <p:nvPr>
            <p:extLst/>
          </p:nvPr>
        </p:nvGraphicFramePr>
        <p:xfrm>
          <a:off x="4095070" y="982806"/>
          <a:ext cx="8102456" cy="5474071"/>
        </p:xfrm>
        <a:graphic>
          <a:graphicData uri="http://schemas.openxmlformats.org/drawingml/2006/table">
            <a:tbl>
              <a:tblPr bandRow="1">
                <a:tableStyleId>{D27102A9-8310-4765-A935-A1911B00CA55}</a:tableStyleId>
              </a:tblPr>
              <a:tblGrid>
                <a:gridCol w="4051228">
                  <a:extLst>
                    <a:ext uri="{9D8B030D-6E8A-4147-A177-3AD203B41FA5}">
                      <a16:colId xmlns:a16="http://schemas.microsoft.com/office/drawing/2014/main" val="3748267999"/>
                    </a:ext>
                  </a:extLst>
                </a:gridCol>
                <a:gridCol w="4051228">
                  <a:extLst>
                    <a:ext uri="{9D8B030D-6E8A-4147-A177-3AD203B41FA5}">
                      <a16:colId xmlns:a16="http://schemas.microsoft.com/office/drawing/2014/main" val="2155364697"/>
                    </a:ext>
                  </a:extLst>
                </a:gridCol>
              </a:tblGrid>
              <a:tr h="2898078">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225363"/>
                  </a:ext>
                </a:extLst>
              </a:tr>
              <a:tr h="2575993">
                <a:tc>
                  <a:txBody>
                    <a:bodyPr/>
                    <a:lstStyle/>
                    <a:p>
                      <a:endParaRPr lang="en-US" dirty="0"/>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3612483"/>
                  </a:ext>
                </a:extLst>
              </a:tr>
            </a:tbl>
          </a:graphicData>
        </a:graphic>
      </p:graphicFrame>
      <p:sp>
        <p:nvSpPr>
          <p:cNvPr id="28" name="TextBox 27">
            <a:extLst>
              <a:ext uri="{FF2B5EF4-FFF2-40B4-BE49-F238E27FC236}">
                <a16:creationId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Key Value</a:t>
            </a:r>
            <a:endParaRPr lang="en-US" sz="1400" dirty="0">
              <a:solidFill>
                <a:schemeClr val="tx2">
                  <a:lumMod val="50000"/>
                </a:schemeClr>
              </a:solidFill>
            </a:endParaRPr>
          </a:p>
        </p:txBody>
      </p:sp>
      <p:sp>
        <p:nvSpPr>
          <p:cNvPr id="29" name="TextBox 28">
            <a:extLst>
              <a:ext uri="{FF2B5EF4-FFF2-40B4-BE49-F238E27FC236}">
                <a16:creationId xmlns:a16="http://schemas.microsoft.com/office/drawing/2014/main" id="{6EC04658-F1FE-4F72-9F0E-14E210A1A713}"/>
              </a:ext>
            </a:extLst>
          </p:cNvPr>
          <p:cNvSpPr txBox="1"/>
          <p:nvPr/>
        </p:nvSpPr>
        <p:spPr>
          <a:xfrm>
            <a:off x="4298055" y="4070444"/>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Risk Impact</a:t>
            </a:r>
            <a:endParaRPr lang="en-US" sz="1400" dirty="0">
              <a:solidFill>
                <a:schemeClr val="tx2">
                  <a:lumMod val="50000"/>
                </a:schemeClr>
              </a:solidFill>
            </a:endParaRPr>
          </a:p>
        </p:txBody>
      </p:sp>
      <p:sp>
        <p:nvSpPr>
          <p:cNvPr id="30" name="TextBox 29">
            <a:extLst>
              <a:ext uri="{FF2B5EF4-FFF2-40B4-BE49-F238E27FC236}">
                <a16:creationId xmlns:a16="http://schemas.microsoft.com/office/drawing/2014/main" id="{6286BD7A-B8AE-4000-A8F1-4A2D8FBB3012}"/>
              </a:ext>
            </a:extLst>
          </p:cNvPr>
          <p:cNvSpPr txBox="1"/>
          <p:nvPr/>
        </p:nvSpPr>
        <p:spPr>
          <a:xfrm>
            <a:off x="8139353" y="4070443"/>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a16="http://schemas.microsoft.com/office/drawing/2014/main" id="{E70F169C-738A-4E51-AFBC-C37EAA7074BA}"/>
              </a:ext>
            </a:extLst>
          </p:cNvPr>
          <p:cNvSpPr/>
          <p:nvPr/>
        </p:nvSpPr>
        <p:spPr bwMode="gray">
          <a:xfrm>
            <a:off x="4298055" y="192919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a16="http://schemas.microsoft.com/office/drawing/2014/main" id="{449B6D30-6700-46AC-891E-7609A960B36C}"/>
              </a:ext>
            </a:extLst>
          </p:cNvPr>
          <p:cNvSpPr txBox="1"/>
          <p:nvPr/>
        </p:nvSpPr>
        <p:spPr>
          <a:xfrm>
            <a:off x="5234455" y="1899990"/>
            <a:ext cx="6653686" cy="1972848"/>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An integrated platform to work with Big Data, Machine Learning and </a:t>
            </a:r>
            <a:r>
              <a:rPr lang="en-US" sz="1400" dirty="0" err="1">
                <a:solidFill>
                  <a:schemeClr val="tx1">
                    <a:lumMod val="50000"/>
                  </a:schemeClr>
                </a:solidFill>
              </a:rPr>
              <a:t>realtime</a:t>
            </a:r>
            <a:r>
              <a:rPr lang="en-US" sz="1400" dirty="0">
                <a:solidFill>
                  <a:schemeClr val="tx1">
                    <a:lumMod val="50000"/>
                  </a:schemeClr>
                </a:solidFill>
              </a:rPr>
              <a:t> Analytics using the latest technologies</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Abilities to blend multiple </a:t>
            </a:r>
            <a:r>
              <a:rPr lang="en-US" sz="1400" dirty="0" err="1">
                <a:solidFill>
                  <a:schemeClr val="tx1">
                    <a:lumMod val="50000"/>
                  </a:schemeClr>
                </a:solidFill>
              </a:rPr>
              <a:t>datasources</a:t>
            </a:r>
            <a:r>
              <a:rPr lang="en-US" sz="1400" dirty="0">
                <a:solidFill>
                  <a:schemeClr val="tx1">
                    <a:lumMod val="50000"/>
                  </a:schemeClr>
                </a:solidFill>
              </a:rPr>
              <a:t>: Big Data, static </a:t>
            </a:r>
            <a:r>
              <a:rPr lang="en-US" sz="1400" dirty="0" err="1">
                <a:solidFill>
                  <a:schemeClr val="tx1">
                    <a:lumMod val="50000"/>
                  </a:schemeClr>
                </a:solidFill>
              </a:rPr>
              <a:t>datafiles</a:t>
            </a:r>
            <a:r>
              <a:rPr lang="en-US" sz="1400" dirty="0">
                <a:solidFill>
                  <a:schemeClr val="tx1">
                    <a:lumMod val="50000"/>
                  </a:schemeClr>
                </a:solidFill>
              </a:rPr>
              <a:t>, Oracle applications and third party SaaS</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Moves an organization from “Keeping the lights on” to innovation</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Provides easy up-/downscaling depending on the need</a:t>
            </a: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p:txBody>
      </p:sp>
      <p:sp>
        <p:nvSpPr>
          <p:cNvPr id="35" name="TextBox 34">
            <a:extLst>
              <a:ext uri="{FF2B5EF4-FFF2-40B4-BE49-F238E27FC236}">
                <a16:creationId xmlns:a16="http://schemas.microsoft.com/office/drawing/2014/main" id="{15EB8281-1F60-45EE-B919-36F4E4C973CA}"/>
              </a:ext>
            </a:extLst>
          </p:cNvPr>
          <p:cNvSpPr txBox="1"/>
          <p:nvPr/>
        </p:nvSpPr>
        <p:spPr>
          <a:xfrm>
            <a:off x="5174295" y="4735488"/>
            <a:ext cx="2790608" cy="10833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Reduce Time to act by providing Analytics in </a:t>
            </a:r>
            <a:r>
              <a:rPr lang="en-US" sz="1400" dirty="0" err="1">
                <a:solidFill>
                  <a:schemeClr val="tx1">
                    <a:lumMod val="50000"/>
                  </a:schemeClr>
                </a:solidFill>
              </a:rPr>
              <a:t>Realtime</a:t>
            </a:r>
            <a:endParaRPr lang="en-US" sz="1400" dirty="0">
              <a:solidFill>
                <a:schemeClr val="tx1">
                  <a:lumMod val="50000"/>
                </a:schemeClr>
              </a:solidFill>
            </a:endParaRP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a:p>
            <a:pPr marL="168275" indent="-168275">
              <a:lnSpc>
                <a:spcPct val="90000"/>
              </a:lnSpc>
              <a:spcAft>
                <a:spcPts val="1200"/>
              </a:spcAft>
              <a:buFont typeface="Arial" panose="020B0604020202020204" pitchFamily="34" charset="0"/>
              <a:buChar char="•"/>
            </a:pPr>
            <a:endParaRPr lang="en-US" sz="1400" dirty="0">
              <a:solidFill>
                <a:schemeClr val="tx1">
                  <a:lumMod val="50000"/>
                </a:schemeClr>
              </a:solidFill>
            </a:endParaRPr>
          </a:p>
        </p:txBody>
      </p:sp>
      <p:sp>
        <p:nvSpPr>
          <p:cNvPr id="36" name="TextBox 35">
            <a:extLst>
              <a:ext uri="{FF2B5EF4-FFF2-40B4-BE49-F238E27FC236}">
                <a16:creationId xmlns:a16="http://schemas.microsoft.com/office/drawing/2014/main" id="{5C391F29-42BD-4993-AAB7-1EBBF2E52C92}"/>
              </a:ext>
            </a:extLst>
          </p:cNvPr>
          <p:cNvSpPr txBox="1"/>
          <p:nvPr/>
        </p:nvSpPr>
        <p:spPr>
          <a:xfrm>
            <a:off x="9158670" y="4704366"/>
            <a:ext cx="2790608" cy="541687"/>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Lower operation cost</a:t>
            </a:r>
            <a:endParaRPr lang="en-US" sz="1600" dirty="0">
              <a:solidFill>
                <a:schemeClr val="tx1">
                  <a:lumMod val="50000"/>
                </a:schemeClr>
              </a:solidFill>
            </a:endParaRP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Reduces up-front cost</a:t>
            </a:r>
          </a:p>
        </p:txBody>
      </p:sp>
      <p:grpSp>
        <p:nvGrpSpPr>
          <p:cNvPr id="42" name="Group 41"/>
          <p:cNvGrpSpPr/>
          <p:nvPr/>
        </p:nvGrpSpPr>
        <p:grpSpPr>
          <a:xfrm>
            <a:off x="89244" y="1072515"/>
            <a:ext cx="4149776" cy="4917174"/>
            <a:chOff x="74612" y="363104"/>
            <a:chExt cx="4419600" cy="5275696"/>
          </a:xfrm>
        </p:grpSpPr>
        <p:grpSp>
          <p:nvGrpSpPr>
            <p:cNvPr id="43" name="Group 42"/>
            <p:cNvGrpSpPr/>
            <p:nvPr/>
          </p:nvGrpSpPr>
          <p:grpSpPr>
            <a:xfrm>
              <a:off x="150812" y="363104"/>
              <a:ext cx="1688476" cy="1510742"/>
              <a:chOff x="2188480" y="3556934"/>
              <a:chExt cx="1688476" cy="1510742"/>
            </a:xfrm>
          </p:grpSpPr>
          <p:pic>
            <p:nvPicPr>
              <p:cNvPr id="59" name="Picture 5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88480" y="3556934"/>
                <a:ext cx="1688476" cy="1510742"/>
              </a:xfrm>
              <a:prstGeom prst="rect">
                <a:avLst/>
              </a:prstGeom>
              <a:noFill/>
            </p:spPr>
          </p:pic>
          <p:sp>
            <p:nvSpPr>
              <p:cNvPr id="60" name="Rectangle 59"/>
              <p:cNvSpPr/>
              <p:nvPr/>
            </p:nvSpPr>
            <p:spPr>
              <a:xfrm>
                <a:off x="2393294" y="4051591"/>
                <a:ext cx="1301228" cy="515138"/>
              </a:xfrm>
              <a:prstGeom prst="rect">
                <a:avLst/>
              </a:prstGeom>
            </p:spPr>
            <p:txBody>
              <a:bodyPr wrap="square">
                <a:spAutoFit/>
              </a:bodyPr>
              <a:lstStyle/>
              <a:p>
                <a:pPr algn="ctr" defTabSz="1217082">
                  <a:lnSpc>
                    <a:spcPct val="90000"/>
                  </a:lnSpc>
                </a:pPr>
                <a:r>
                  <a:rPr lang="en-US" sz="1400" b="1" dirty="0">
                    <a:solidFill>
                      <a:srgbClr val="002060"/>
                    </a:solidFill>
                  </a:rPr>
                  <a:t>Machine Learning</a:t>
                </a:r>
              </a:p>
            </p:txBody>
          </p:sp>
        </p:grpSp>
        <p:grpSp>
          <p:nvGrpSpPr>
            <p:cNvPr id="44" name="Group 43"/>
            <p:cNvGrpSpPr/>
            <p:nvPr/>
          </p:nvGrpSpPr>
          <p:grpSpPr>
            <a:xfrm>
              <a:off x="1446212" y="1125402"/>
              <a:ext cx="1706496" cy="1526864"/>
              <a:chOff x="5295292" y="1711038"/>
              <a:chExt cx="1706496" cy="1526864"/>
            </a:xfrm>
          </p:grpSpPr>
          <p:pic>
            <p:nvPicPr>
              <p:cNvPr id="57" name="Picture 5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95292" y="1711038"/>
                <a:ext cx="1706496" cy="1526864"/>
              </a:xfrm>
              <a:prstGeom prst="rect">
                <a:avLst/>
              </a:prstGeom>
            </p:spPr>
          </p:pic>
          <p:sp>
            <p:nvSpPr>
              <p:cNvPr id="58" name="Rectangle 57"/>
              <p:cNvSpPr/>
              <p:nvPr/>
            </p:nvSpPr>
            <p:spPr>
              <a:xfrm>
                <a:off x="5495002" y="2324498"/>
                <a:ext cx="1322678" cy="313932"/>
              </a:xfrm>
              <a:prstGeom prst="rect">
                <a:avLst/>
              </a:prstGeom>
            </p:spPr>
            <p:txBody>
              <a:bodyPr wrap="square">
                <a:spAutoFit/>
              </a:bodyPr>
              <a:lstStyle/>
              <a:p>
                <a:pPr algn="ctr" defTabSz="1217082">
                  <a:lnSpc>
                    <a:spcPct val="90000"/>
                  </a:lnSpc>
                </a:pPr>
                <a:r>
                  <a:rPr lang="en-US" sz="1400" b="1" dirty="0">
                    <a:solidFill>
                      <a:srgbClr val="002060"/>
                    </a:solidFill>
                  </a:rPr>
                  <a:t>Big Data</a:t>
                </a:r>
              </a:p>
            </p:txBody>
          </p:sp>
        </p:grpSp>
        <p:grpSp>
          <p:nvGrpSpPr>
            <p:cNvPr id="45" name="Group 44"/>
            <p:cNvGrpSpPr/>
            <p:nvPr/>
          </p:nvGrpSpPr>
          <p:grpSpPr>
            <a:xfrm>
              <a:off x="74612" y="3303772"/>
              <a:ext cx="1763303" cy="1573028"/>
              <a:chOff x="9564310" y="2536310"/>
              <a:chExt cx="1763303" cy="1573028"/>
            </a:xfrm>
          </p:grpSpPr>
          <p:pic>
            <p:nvPicPr>
              <p:cNvPr id="55" name="Picture 5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64310" y="2536310"/>
                <a:ext cx="1763303" cy="1573028"/>
              </a:xfrm>
              <a:prstGeom prst="rect">
                <a:avLst/>
              </a:prstGeom>
            </p:spPr>
          </p:pic>
          <p:sp>
            <p:nvSpPr>
              <p:cNvPr id="56" name="Rectangle 55"/>
              <p:cNvSpPr/>
              <p:nvPr/>
            </p:nvSpPr>
            <p:spPr>
              <a:xfrm>
                <a:off x="9624426" y="3168792"/>
                <a:ext cx="1643070" cy="336822"/>
              </a:xfrm>
              <a:prstGeom prst="rect">
                <a:avLst/>
              </a:prstGeom>
            </p:spPr>
            <p:txBody>
              <a:bodyPr wrap="square">
                <a:spAutoFit/>
              </a:bodyPr>
              <a:lstStyle/>
              <a:p>
                <a:pPr algn="ctr" defTabSz="1217082">
                  <a:lnSpc>
                    <a:spcPct val="90000"/>
                  </a:lnSpc>
                </a:pPr>
                <a:r>
                  <a:rPr lang="en-US" sz="1600" b="1" dirty="0">
                    <a:solidFill>
                      <a:srgbClr val="002060"/>
                    </a:solidFill>
                  </a:rPr>
                  <a:t>Data blending</a:t>
                </a:r>
              </a:p>
            </p:txBody>
          </p:sp>
        </p:grpSp>
        <p:grpSp>
          <p:nvGrpSpPr>
            <p:cNvPr id="46" name="Group 45"/>
            <p:cNvGrpSpPr/>
            <p:nvPr/>
          </p:nvGrpSpPr>
          <p:grpSpPr>
            <a:xfrm>
              <a:off x="1450533" y="2609691"/>
              <a:ext cx="1697853" cy="1519131"/>
              <a:chOff x="5209636" y="3223316"/>
              <a:chExt cx="1697853" cy="1519131"/>
            </a:xfrm>
          </p:grpSpPr>
          <p:pic>
            <p:nvPicPr>
              <p:cNvPr id="53" name="Picture 5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5209636" y="3223316"/>
                <a:ext cx="1697853" cy="1519131"/>
              </a:xfrm>
              <a:prstGeom prst="rect">
                <a:avLst/>
              </a:prstGeom>
            </p:spPr>
          </p:pic>
          <p:sp>
            <p:nvSpPr>
              <p:cNvPr id="54" name="Rectangle 53"/>
              <p:cNvSpPr/>
              <p:nvPr/>
            </p:nvSpPr>
            <p:spPr>
              <a:xfrm>
                <a:off x="5341005" y="3821222"/>
                <a:ext cx="1450716" cy="336821"/>
              </a:xfrm>
              <a:prstGeom prst="rect">
                <a:avLst/>
              </a:prstGeom>
            </p:spPr>
            <p:txBody>
              <a:bodyPr wrap="square">
                <a:spAutoFit/>
              </a:bodyPr>
              <a:lstStyle/>
              <a:p>
                <a:pPr algn="ctr" defTabSz="1217082">
                  <a:lnSpc>
                    <a:spcPct val="90000"/>
                  </a:lnSpc>
                </a:pPr>
                <a:r>
                  <a:rPr lang="en-US" sz="1600" b="1" dirty="0">
                    <a:solidFill>
                      <a:srgbClr val="002060"/>
                    </a:solidFill>
                  </a:rPr>
                  <a:t>Integrated</a:t>
                </a:r>
                <a:endParaRPr lang="en-US" b="1" dirty="0">
                  <a:solidFill>
                    <a:srgbClr val="002060"/>
                  </a:solidFill>
                </a:endParaRPr>
              </a:p>
            </p:txBody>
          </p:sp>
        </p:grpSp>
        <p:grpSp>
          <p:nvGrpSpPr>
            <p:cNvPr id="47" name="Group 46"/>
            <p:cNvGrpSpPr/>
            <p:nvPr/>
          </p:nvGrpSpPr>
          <p:grpSpPr>
            <a:xfrm>
              <a:off x="2742430" y="1865802"/>
              <a:ext cx="1751782" cy="1562751"/>
              <a:chOff x="9570515" y="4139542"/>
              <a:chExt cx="1751782" cy="1562751"/>
            </a:xfrm>
          </p:grpSpPr>
          <p:pic>
            <p:nvPicPr>
              <p:cNvPr id="51" name="Picture 5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570515" y="4139542"/>
                <a:ext cx="1751782" cy="1562751"/>
              </a:xfrm>
              <a:prstGeom prst="rect">
                <a:avLst/>
              </a:prstGeom>
            </p:spPr>
          </p:pic>
          <p:sp>
            <p:nvSpPr>
              <p:cNvPr id="52" name="Rectangle 51"/>
              <p:cNvSpPr/>
              <p:nvPr/>
            </p:nvSpPr>
            <p:spPr>
              <a:xfrm>
                <a:off x="9680333" y="4759914"/>
                <a:ext cx="1520222" cy="336821"/>
              </a:xfrm>
              <a:prstGeom prst="rect">
                <a:avLst/>
              </a:prstGeom>
            </p:spPr>
            <p:txBody>
              <a:bodyPr wrap="square">
                <a:spAutoFit/>
              </a:bodyPr>
              <a:lstStyle/>
              <a:p>
                <a:pPr algn="ctr" defTabSz="1217082">
                  <a:lnSpc>
                    <a:spcPct val="90000"/>
                  </a:lnSpc>
                </a:pPr>
                <a:r>
                  <a:rPr lang="en-US" sz="1600" b="1" dirty="0">
                    <a:solidFill>
                      <a:srgbClr val="002060"/>
                    </a:solidFill>
                  </a:rPr>
                  <a:t>Analytics </a:t>
                </a:r>
              </a:p>
            </p:txBody>
          </p:sp>
        </p:grpSp>
        <p:grpSp>
          <p:nvGrpSpPr>
            <p:cNvPr id="48" name="Group 47"/>
            <p:cNvGrpSpPr/>
            <p:nvPr/>
          </p:nvGrpSpPr>
          <p:grpSpPr>
            <a:xfrm>
              <a:off x="1447030" y="4076049"/>
              <a:ext cx="1751782" cy="1562751"/>
              <a:chOff x="9219008" y="2719886"/>
              <a:chExt cx="1751782" cy="1562751"/>
            </a:xfrm>
          </p:grpSpPr>
          <p:pic>
            <p:nvPicPr>
              <p:cNvPr id="49" name="Picture 48"/>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19008" y="2719886"/>
                <a:ext cx="1751782" cy="1562751"/>
              </a:xfrm>
              <a:prstGeom prst="rect">
                <a:avLst/>
              </a:prstGeom>
            </p:spPr>
          </p:pic>
          <p:sp>
            <p:nvSpPr>
              <p:cNvPr id="50" name="Rectangle 49"/>
              <p:cNvSpPr/>
              <p:nvPr/>
            </p:nvSpPr>
            <p:spPr>
              <a:xfrm>
                <a:off x="9334788" y="3316370"/>
                <a:ext cx="1520222" cy="336821"/>
              </a:xfrm>
              <a:prstGeom prst="rect">
                <a:avLst/>
              </a:prstGeom>
            </p:spPr>
            <p:txBody>
              <a:bodyPr wrap="square">
                <a:spAutoFit/>
              </a:bodyPr>
              <a:lstStyle/>
              <a:p>
                <a:pPr algn="ctr" defTabSz="1217082">
                  <a:lnSpc>
                    <a:spcPct val="90000"/>
                  </a:lnSpc>
                </a:pPr>
                <a:r>
                  <a:rPr lang="en-US" sz="1600" b="1" dirty="0" err="1">
                    <a:solidFill>
                      <a:srgbClr val="002060"/>
                    </a:solidFill>
                  </a:rPr>
                  <a:t>Scaleable</a:t>
                </a:r>
                <a:endParaRPr lang="en-US" sz="1600" b="1" dirty="0">
                  <a:solidFill>
                    <a:srgbClr val="002060"/>
                  </a:solidFill>
                </a:endParaRPr>
              </a:p>
            </p:txBody>
          </p:sp>
        </p:grpSp>
      </p:grpSp>
      <p:sp>
        <p:nvSpPr>
          <p:cNvPr id="61" name="Arrow: Up 32">
            <a:extLst>
              <a:ext uri="{FF2B5EF4-FFF2-40B4-BE49-F238E27FC236}">
                <a16:creationId xmlns:a16="http://schemas.microsoft.com/office/drawing/2014/main" id="{E0253F66-4387-4534-B34C-63F35936BE20}"/>
              </a:ext>
            </a:extLst>
          </p:cNvPr>
          <p:cNvSpPr/>
          <p:nvPr/>
        </p:nvSpPr>
        <p:spPr bwMode="gray">
          <a:xfrm flipV="1">
            <a:off x="4298055" y="427797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221356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EE4702-F631-411D-86E3-B609FD925220}"/>
              </a:ext>
            </a:extLst>
          </p:cNvPr>
          <p:cNvSpPr/>
          <p:nvPr/>
        </p:nvSpPr>
        <p:spPr bwMode="gray">
          <a:xfrm>
            <a:off x="0" y="3958210"/>
            <a:ext cx="12179216" cy="2937395"/>
          </a:xfrm>
          <a:prstGeom prst="rect">
            <a:avLst/>
          </a:prstGeom>
          <a:solidFill>
            <a:schemeClr val="tx2">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98313"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10196172" y="979587"/>
            <a:ext cx="2002140"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hlinkClick r:id="rId4"/>
            <a:extLst>
              <a:ext uri="{FF2B5EF4-FFF2-40B4-BE49-F238E27FC236}">
                <a16:creationId xmlns:a16="http://schemas.microsoft.com/office/drawing/2014/main" id="{4FC155B4-85FE-4B53-99D4-ABC3170DF84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701495" y="2991449"/>
            <a:ext cx="946150" cy="559359"/>
          </a:xfrm>
          <a:prstGeom prst="rect">
            <a:avLst/>
          </a:prstGeom>
        </p:spPr>
      </p:pic>
      <p:pic>
        <p:nvPicPr>
          <p:cNvPr id="10" name="Picture 9">
            <a:hlinkClick r:id="rId6"/>
            <a:extLst>
              <a:ext uri="{FF2B5EF4-FFF2-40B4-BE49-F238E27FC236}">
                <a16:creationId xmlns:a16="http://schemas.microsoft.com/office/drawing/2014/main" id="{80206E2E-751F-496D-A771-E575353EC7C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899537" y="1030091"/>
            <a:ext cx="598488" cy="598488"/>
          </a:xfrm>
          <a:prstGeom prst="rect">
            <a:avLst/>
          </a:prstGeom>
        </p:spPr>
      </p:pic>
      <p:sp>
        <p:nvSpPr>
          <p:cNvPr id="11" name="TextBox 10">
            <a:extLst>
              <a:ext uri="{FF2B5EF4-FFF2-40B4-BE49-F238E27FC236}">
                <a16:creationId xmlns:a16="http://schemas.microsoft.com/office/drawing/2014/main" id="{A10D8861-08B7-4020-A63D-3A0CD9C32875}"/>
              </a:ext>
            </a:extLst>
          </p:cNvPr>
          <p:cNvSpPr txBox="1"/>
          <p:nvPr/>
        </p:nvSpPr>
        <p:spPr>
          <a:xfrm>
            <a:off x="10685827" y="1648157"/>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23" name="TextBox 22">
            <a:extLst>
              <a:ext uri="{FF2B5EF4-FFF2-40B4-BE49-F238E27FC236}">
                <a16:creationId xmlns:a16="http://schemas.microsoft.com/office/drawing/2014/main" id="{E537C2A4-9307-48DA-8B84-30111BAF8C8E}"/>
              </a:ext>
            </a:extLst>
          </p:cNvPr>
          <p:cNvSpPr txBox="1"/>
          <p:nvPr/>
        </p:nvSpPr>
        <p:spPr>
          <a:xfrm>
            <a:off x="10665436" y="3576688"/>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27" name="TextBox 26">
            <a:extLst>
              <a:ext uri="{FF2B5EF4-FFF2-40B4-BE49-F238E27FC236}">
                <a16:creationId xmlns:a16="http://schemas.microsoft.com/office/drawing/2014/main" id="{CCB123DF-F514-479F-A068-DDA429025AB4}"/>
              </a:ext>
            </a:extLst>
          </p:cNvPr>
          <p:cNvSpPr txBox="1"/>
          <p:nvPr/>
        </p:nvSpPr>
        <p:spPr>
          <a:xfrm>
            <a:off x="10966235" y="4217449"/>
            <a:ext cx="575286"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Name</a:t>
            </a:r>
          </a:p>
        </p:txBody>
      </p:sp>
      <p:sp>
        <p:nvSpPr>
          <p:cNvPr id="28" name="TextBox 27">
            <a:extLst>
              <a:ext uri="{FF2B5EF4-FFF2-40B4-BE49-F238E27FC236}">
                <a16:creationId xmlns:a16="http://schemas.microsoft.com/office/drawing/2014/main" id="{E853EF69-E6A3-418A-A703-2166464A26DA}"/>
              </a:ext>
            </a:extLst>
          </p:cNvPr>
          <p:cNvSpPr txBox="1"/>
          <p:nvPr/>
        </p:nvSpPr>
        <p:spPr>
          <a:xfrm>
            <a:off x="10966235" y="4940362"/>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Lead Developer</a:t>
            </a:r>
            <a:br>
              <a:rPr lang="en-US" sz="1200" dirty="0">
                <a:solidFill>
                  <a:schemeClr val="bg1"/>
                </a:solidFill>
              </a:rPr>
            </a:br>
            <a:r>
              <a:rPr lang="en-US" sz="1200" dirty="0">
                <a:solidFill>
                  <a:schemeClr val="bg1"/>
                </a:solidFill>
              </a:rPr>
              <a:t>Name</a:t>
            </a: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58" name="TextBox 57">
            <a:extLst>
              <a:ext uri="{FF2B5EF4-FFF2-40B4-BE49-F238E27FC236}">
                <a16:creationId xmlns:a16="http://schemas.microsoft.com/office/drawing/2014/main" id="{74970C77-01B5-47FA-8DB1-45945097ABCD}"/>
              </a:ext>
            </a:extLst>
          </p:cNvPr>
          <p:cNvSpPr txBox="1"/>
          <p:nvPr/>
        </p:nvSpPr>
        <p:spPr>
          <a:xfrm>
            <a:off x="10966235" y="5607914"/>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65" name="TextBox 64">
            <a:extLst>
              <a:ext uri="{FF2B5EF4-FFF2-40B4-BE49-F238E27FC236}">
                <a16:creationId xmlns:a16="http://schemas.microsoft.com/office/drawing/2014/main" id="{5C19972D-7AE9-44A6-97CC-AF88872052CB}"/>
              </a:ext>
            </a:extLst>
          </p:cNvPr>
          <p:cNvSpPr txBox="1"/>
          <p:nvPr/>
        </p:nvSpPr>
        <p:spPr>
          <a:xfrm>
            <a:off x="10966235" y="6321387"/>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70" name="Rectangle 69">
            <a:extLst>
              <a:ext uri="{FF2B5EF4-FFF2-40B4-BE49-F238E27FC236}">
                <a16:creationId xmlns:a16="http://schemas.microsoft.com/office/drawing/2014/main" id="{5C71E808-6C74-4CE1-85CB-83F8974520B0}"/>
              </a:ext>
            </a:extLst>
          </p:cNvPr>
          <p:cNvSpPr/>
          <p:nvPr/>
        </p:nvSpPr>
        <p:spPr bwMode="gray">
          <a:xfrm>
            <a:off x="-5023" y="3929680"/>
            <a:ext cx="10197196" cy="982904"/>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5" name="TextBox 74">
            <a:extLst>
              <a:ext uri="{FF2B5EF4-FFF2-40B4-BE49-F238E27FC236}">
                <a16:creationId xmlns:a16="http://schemas.microsoft.com/office/drawing/2014/main" id="{EFB6810B-CD6E-4CD3-8749-FC778B50AB46}"/>
              </a:ext>
            </a:extLst>
          </p:cNvPr>
          <p:cNvSpPr txBox="1"/>
          <p:nvPr/>
        </p:nvSpPr>
        <p:spPr>
          <a:xfrm>
            <a:off x="734142" y="3963112"/>
            <a:ext cx="9264056" cy="969496"/>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Avocado's Incorporated is a lifestyle branding company that sells avocados and other avocado based products.</a:t>
            </a:r>
          </a:p>
          <a:p>
            <a:pPr>
              <a:lnSpc>
                <a:spcPct val="90000"/>
              </a:lnSpc>
            </a:pPr>
            <a:r>
              <a:rPr lang="en-US" sz="1400" dirty="0">
                <a:solidFill>
                  <a:schemeClr val="bg1"/>
                </a:solidFill>
                <a:effectLst>
                  <a:outerShdw blurRad="38100" dist="38100" dir="2700000" algn="tl">
                    <a:srgbClr val="000000">
                      <a:alpha val="43137"/>
                    </a:srgbClr>
                  </a:outerShdw>
                </a:effectLst>
              </a:rPr>
              <a:t>Using Oracle Analytics Cloud and Oracle's Big Data Platform we manage to do </a:t>
            </a:r>
            <a:r>
              <a:rPr lang="en-US" sz="1400" dirty="0" err="1">
                <a:solidFill>
                  <a:schemeClr val="bg1"/>
                </a:solidFill>
                <a:effectLst>
                  <a:outerShdw blurRad="38100" dist="38100" dir="2700000" algn="tl">
                    <a:srgbClr val="000000">
                      <a:alpha val="43137"/>
                    </a:srgbClr>
                  </a:outerShdw>
                </a:effectLst>
              </a:rPr>
              <a:t>datablending</a:t>
            </a:r>
            <a:r>
              <a:rPr lang="en-US" sz="1400" dirty="0">
                <a:solidFill>
                  <a:schemeClr val="bg1"/>
                </a:solidFill>
                <a:effectLst>
                  <a:outerShdw blurRad="38100" dist="38100" dir="2700000" algn="tl">
                    <a:srgbClr val="000000">
                      <a:alpha val="43137"/>
                    </a:srgbClr>
                  </a:outerShdw>
                </a:effectLst>
              </a:rPr>
              <a:t> from different </a:t>
            </a:r>
            <a:r>
              <a:rPr lang="en-US" sz="1400" dirty="0" err="1">
                <a:solidFill>
                  <a:schemeClr val="bg1"/>
                </a:solidFill>
                <a:effectLst>
                  <a:outerShdw blurRad="38100" dist="38100" dir="2700000" algn="tl">
                    <a:srgbClr val="000000">
                      <a:alpha val="43137"/>
                    </a:srgbClr>
                  </a:outerShdw>
                </a:effectLst>
              </a:rPr>
              <a:t>datasources</a:t>
            </a:r>
            <a:r>
              <a:rPr lang="en-US" sz="1400" dirty="0">
                <a:solidFill>
                  <a:schemeClr val="bg1"/>
                </a:solidFill>
                <a:effectLst>
                  <a:outerShdw blurRad="38100" dist="38100" dir="2700000" algn="tl">
                    <a:srgbClr val="000000">
                      <a:alpha val="43137"/>
                    </a:srgbClr>
                  </a:outerShdw>
                </a:effectLst>
              </a:rPr>
              <a:t> and apply built-in Machine Learning capabilities to </a:t>
            </a:r>
            <a:r>
              <a:rPr lang="en-US" sz="1400" dirty="0" err="1">
                <a:solidFill>
                  <a:schemeClr val="bg1"/>
                </a:solidFill>
                <a:effectLst>
                  <a:outerShdw blurRad="38100" dist="38100" dir="2700000" algn="tl">
                    <a:srgbClr val="000000">
                      <a:alpha val="43137"/>
                    </a:srgbClr>
                  </a:outerShdw>
                </a:effectLst>
              </a:rPr>
              <a:t>realtime</a:t>
            </a:r>
            <a:r>
              <a:rPr lang="en-US" sz="1400" dirty="0">
                <a:solidFill>
                  <a:schemeClr val="bg1"/>
                </a:solidFill>
                <a:effectLst>
                  <a:outerShdw blurRad="38100" dist="38100" dir="2700000" algn="tl">
                    <a:srgbClr val="000000">
                      <a:alpha val="43137"/>
                    </a:srgbClr>
                  </a:outerShdw>
                </a:effectLst>
              </a:rPr>
              <a:t> Analytics.</a:t>
            </a:r>
          </a:p>
          <a:p>
            <a:pPr>
              <a:lnSpc>
                <a:spcPct val="90000"/>
              </a:lnSpc>
            </a:pPr>
            <a:r>
              <a:rPr lang="en-US" sz="1400" dirty="0">
                <a:solidFill>
                  <a:schemeClr val="bg1"/>
                </a:solidFill>
                <a:effectLst>
                  <a:outerShdw blurRad="38100" dist="38100" dir="2700000" algn="tl">
                    <a:srgbClr val="000000">
                      <a:alpha val="43137"/>
                    </a:srgbClr>
                  </a:outerShdw>
                </a:effectLst>
              </a:rPr>
              <a:t>This gives Avocado's Incorporated a better insight into their business, tracking marketing campaigns and keep innovating using the latest technology.</a:t>
            </a: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pic>
        <p:nvPicPr>
          <p:cNvPr id="71" name="Picture 33" descr="cloud.png">
            <a:extLst>
              <a:ext uri="{FF2B5EF4-FFF2-40B4-BE49-F238E27FC236}">
                <a16:creationId xmlns:a16="http://schemas.microsoft.com/office/drawing/2014/main" id="{7579A78C-334A-4D1F-82D7-0D2FD568E12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962" y="992593"/>
            <a:ext cx="10193647" cy="2933264"/>
          </a:xfrm>
          <a:prstGeom prst="rect">
            <a:avLst/>
          </a:prstGeom>
          <a:noFill/>
          <a:ln w="9525">
            <a:noFill/>
            <a:miter lim="800000"/>
            <a:headEnd/>
            <a:tailEnd/>
          </a:ln>
        </p:spPr>
      </p:pic>
      <p:grpSp>
        <p:nvGrpSpPr>
          <p:cNvPr id="13" name="Group 12">
            <a:extLst>
              <a:ext uri="{FF2B5EF4-FFF2-40B4-BE49-F238E27FC236}">
                <a16:creationId xmlns:a16="http://schemas.microsoft.com/office/drawing/2014/main" id="{E0C35B9E-57DE-440F-8FB4-6C4A23026366}"/>
              </a:ext>
            </a:extLst>
          </p:cNvPr>
          <p:cNvGrpSpPr/>
          <p:nvPr/>
        </p:nvGrpSpPr>
        <p:grpSpPr>
          <a:xfrm>
            <a:off x="10364808" y="4199402"/>
            <a:ext cx="435195" cy="585940"/>
            <a:chOff x="10333066" y="4103018"/>
            <a:chExt cx="435195" cy="585940"/>
          </a:xfrm>
        </p:grpSpPr>
        <p:sp>
          <p:nvSpPr>
            <p:cNvPr id="8" name="Rectangle 7">
              <a:extLst>
                <a:ext uri="{FF2B5EF4-FFF2-40B4-BE49-F238E27FC236}">
                  <a16:creationId xmlns:a16="http://schemas.microsoft.com/office/drawing/2014/main" id="{013EEC04-A1BF-4B60-8739-5C5F568F2CB3}"/>
                </a:ext>
              </a:extLst>
            </p:cNvPr>
            <p:cNvSpPr/>
            <p:nvPr/>
          </p:nvSpPr>
          <p:spPr bwMode="gray">
            <a:xfrm>
              <a:off x="10333066" y="41030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9" name="Picture Placeholder 10">
              <a:extLst>
                <a:ext uri="{FF2B5EF4-FFF2-40B4-BE49-F238E27FC236}">
                  <a16:creationId xmlns:a16="http://schemas.microsoft.com/office/drawing/2014/main" id="{26EF456B-EF3B-48EE-B497-3B0FE97BCFA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0397724" y="4211882"/>
              <a:ext cx="296112" cy="398271"/>
            </a:xfrm>
            <a:prstGeom prst="rect">
              <a:avLst/>
            </a:prstGeom>
          </p:spPr>
        </p:pic>
      </p:grpSp>
      <p:grpSp>
        <p:nvGrpSpPr>
          <p:cNvPr id="15" name="Group 14">
            <a:extLst>
              <a:ext uri="{FF2B5EF4-FFF2-40B4-BE49-F238E27FC236}">
                <a16:creationId xmlns:a16="http://schemas.microsoft.com/office/drawing/2014/main" id="{D477FCAE-7201-48AE-BC29-0584BE3B80F7}"/>
              </a:ext>
            </a:extLst>
          </p:cNvPr>
          <p:cNvGrpSpPr/>
          <p:nvPr/>
        </p:nvGrpSpPr>
        <p:grpSpPr>
          <a:xfrm>
            <a:off x="10339416" y="5506368"/>
            <a:ext cx="435195" cy="585940"/>
            <a:chOff x="10339416" y="5506368"/>
            <a:chExt cx="435195" cy="585940"/>
          </a:xfrm>
        </p:grpSpPr>
        <p:sp>
          <p:nvSpPr>
            <p:cNvPr id="84" name="Rectangle 83">
              <a:extLst>
                <a:ext uri="{FF2B5EF4-FFF2-40B4-BE49-F238E27FC236}">
                  <a16:creationId xmlns:a16="http://schemas.microsoft.com/office/drawing/2014/main" id="{F040C072-4ECD-406E-944F-670CD71E5AF6}"/>
                </a:ext>
              </a:extLst>
            </p:cNvPr>
            <p:cNvSpPr/>
            <p:nvPr/>
          </p:nvSpPr>
          <p:spPr bwMode="gray">
            <a:xfrm>
              <a:off x="10339416" y="55063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10">
              <a:extLst>
                <a:ext uri="{FF2B5EF4-FFF2-40B4-BE49-F238E27FC236}">
                  <a16:creationId xmlns:a16="http://schemas.microsoft.com/office/drawing/2014/main" id="{F3FC1C77-FA0A-4208-A62C-8528921E1D2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0404074" y="5615232"/>
              <a:ext cx="296112" cy="398271"/>
            </a:xfrm>
            <a:prstGeom prst="rect">
              <a:avLst/>
            </a:prstGeom>
          </p:spPr>
        </p:pic>
      </p:grpSp>
      <p:grpSp>
        <p:nvGrpSpPr>
          <p:cNvPr id="14" name="Group 13">
            <a:extLst>
              <a:ext uri="{FF2B5EF4-FFF2-40B4-BE49-F238E27FC236}">
                <a16:creationId xmlns:a16="http://schemas.microsoft.com/office/drawing/2014/main" id="{8EA61EDC-48DF-43E7-A6FF-7989312AAEB6}"/>
              </a:ext>
            </a:extLst>
          </p:cNvPr>
          <p:cNvGrpSpPr/>
          <p:nvPr/>
        </p:nvGrpSpPr>
        <p:grpSpPr>
          <a:xfrm>
            <a:off x="10333066" y="4801518"/>
            <a:ext cx="435195" cy="585940"/>
            <a:chOff x="10333066" y="4801518"/>
            <a:chExt cx="435195" cy="585940"/>
          </a:xfrm>
        </p:grpSpPr>
        <p:sp>
          <p:nvSpPr>
            <p:cNvPr id="81" name="Rectangle 80">
              <a:extLst>
                <a:ext uri="{FF2B5EF4-FFF2-40B4-BE49-F238E27FC236}">
                  <a16:creationId xmlns:a16="http://schemas.microsoft.com/office/drawing/2014/main" id="{41A5839A-D572-4D2D-BBEC-AB2A33DE45B1}"/>
                </a:ext>
              </a:extLst>
            </p:cNvPr>
            <p:cNvSpPr/>
            <p:nvPr/>
          </p:nvSpPr>
          <p:spPr bwMode="gray">
            <a:xfrm>
              <a:off x="10333066" y="48015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0" name="Picture Placeholder 9">
              <a:extLst>
                <a:ext uri="{FF2B5EF4-FFF2-40B4-BE49-F238E27FC236}">
                  <a16:creationId xmlns:a16="http://schemas.microsoft.com/office/drawing/2014/main" id="{1DE16F83-ECC3-4944-863F-185E84BBB12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0400784" y="4912831"/>
              <a:ext cx="298169" cy="404097"/>
            </a:xfrm>
            <a:prstGeom prst="rect">
              <a:avLst/>
            </a:prstGeom>
          </p:spPr>
        </p:pic>
      </p:grpSp>
      <p:grpSp>
        <p:nvGrpSpPr>
          <p:cNvPr id="17" name="Group 16">
            <a:extLst>
              <a:ext uri="{FF2B5EF4-FFF2-40B4-BE49-F238E27FC236}">
                <a16:creationId xmlns:a16="http://schemas.microsoft.com/office/drawing/2014/main" id="{367534F8-BBF5-43DD-B90D-31891C22A251}"/>
              </a:ext>
            </a:extLst>
          </p:cNvPr>
          <p:cNvGrpSpPr/>
          <p:nvPr/>
        </p:nvGrpSpPr>
        <p:grpSpPr>
          <a:xfrm>
            <a:off x="10345766" y="6217568"/>
            <a:ext cx="435195" cy="585940"/>
            <a:chOff x="10345766" y="6217568"/>
            <a:chExt cx="435195" cy="585940"/>
          </a:xfrm>
        </p:grpSpPr>
        <p:sp>
          <p:nvSpPr>
            <p:cNvPr id="88" name="Rectangle 87">
              <a:extLst>
                <a:ext uri="{FF2B5EF4-FFF2-40B4-BE49-F238E27FC236}">
                  <a16:creationId xmlns:a16="http://schemas.microsoft.com/office/drawing/2014/main" id="{F51C9190-7439-4B97-A247-DE1F2B9D0B3F}"/>
                </a:ext>
              </a:extLst>
            </p:cNvPr>
            <p:cNvSpPr/>
            <p:nvPr/>
          </p:nvSpPr>
          <p:spPr bwMode="gray">
            <a:xfrm>
              <a:off x="10345766" y="62175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0" name="Picture Placeholder 9">
              <a:extLst>
                <a:ext uri="{FF2B5EF4-FFF2-40B4-BE49-F238E27FC236}">
                  <a16:creationId xmlns:a16="http://schemas.microsoft.com/office/drawing/2014/main" id="{A5C0E032-4D91-4C04-8934-653C6D76AC6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0419995" y="6322532"/>
              <a:ext cx="298169" cy="404097"/>
            </a:xfrm>
            <a:prstGeom prst="rect">
              <a:avLst/>
            </a:prstGeom>
          </p:spPr>
        </p:pic>
      </p:grpSp>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4" name="Rectangle: Rounded Corners 3">
            <a:extLst>
              <a:ext uri="{FF2B5EF4-FFF2-40B4-BE49-F238E27FC236}">
                <a16:creationId xmlns:a16="http://schemas.microsoft.com/office/drawing/2014/main" id="{F00A7FFD-DBED-4CA8-9227-E75A697E1A90}"/>
              </a:ext>
            </a:extLst>
          </p:cNvPr>
          <p:cNvSpPr/>
          <p:nvPr/>
        </p:nvSpPr>
        <p:spPr bwMode="gray">
          <a:xfrm>
            <a:off x="10902240" y="2021463"/>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38" descr="documents_w_72.png">
            <a:hlinkClick r:id="rId13"/>
            <a:extLst>
              <a:ext uri="{FF2B5EF4-FFF2-40B4-BE49-F238E27FC236}">
                <a16:creationId xmlns:a16="http://schemas.microsoft.com/office/drawing/2014/main" id="{817517F3-04B7-498E-9C0F-2B6966C19A6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88754" y="2127404"/>
            <a:ext cx="447205" cy="447205"/>
          </a:xfrm>
          <a:prstGeom prst="rect">
            <a:avLst/>
          </a:prstGeom>
        </p:spPr>
      </p:pic>
      <p:sp>
        <p:nvSpPr>
          <p:cNvPr id="42" name="TextBox 41">
            <a:extLst>
              <a:ext uri="{FF2B5EF4-FFF2-40B4-BE49-F238E27FC236}">
                <a16:creationId xmlns:a16="http://schemas.microsoft.com/office/drawing/2014/main" id="{B04FB4F0-A1B2-4E68-B745-76FFEBBAA41C}"/>
              </a:ext>
            </a:extLst>
          </p:cNvPr>
          <p:cNvSpPr txBox="1"/>
          <p:nvPr/>
        </p:nvSpPr>
        <p:spPr>
          <a:xfrm>
            <a:off x="10663037" y="2631466"/>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0671" y="5034311"/>
            <a:ext cx="1190942" cy="1164477"/>
          </a:xfrm>
          <a:prstGeom prst="rect">
            <a:avLst/>
          </a:prstGeom>
        </p:spPr>
      </p:pic>
      <p:cxnSp>
        <p:nvCxnSpPr>
          <p:cNvPr id="22" name="Straight Arrow Connector 21"/>
          <p:cNvCxnSpPr>
            <a:cxnSpLocks/>
          </p:cNvCxnSpPr>
          <p:nvPr/>
        </p:nvCxnSpPr>
        <p:spPr>
          <a:xfrm flipV="1">
            <a:off x="2279469" y="5615231"/>
            <a:ext cx="1160304" cy="1"/>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20" idx="1"/>
          </p:cNvCxnSpPr>
          <p:nvPr/>
        </p:nvCxnSpPr>
        <p:spPr>
          <a:xfrm>
            <a:off x="4361877" y="5615231"/>
            <a:ext cx="868794" cy="1319"/>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0" idx="3"/>
          </p:cNvCxnSpPr>
          <p:nvPr/>
        </p:nvCxnSpPr>
        <p:spPr>
          <a:xfrm>
            <a:off x="6421613" y="5616550"/>
            <a:ext cx="792719" cy="2765"/>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02429" y="1017478"/>
            <a:ext cx="4357665" cy="2858997"/>
          </a:xfrm>
          <a:prstGeom prst="rect">
            <a:avLst/>
          </a:prstGeom>
        </p:spPr>
      </p:pic>
      <p:pic>
        <p:nvPicPr>
          <p:cNvPr id="7" name="Picture 6" descr="A picture containing ax, tool&#10;&#10;Description generated with very high confidence">
            <a:extLst>
              <a:ext uri="{FF2B5EF4-FFF2-40B4-BE49-F238E27FC236}">
                <a16:creationId xmlns:a16="http://schemas.microsoft.com/office/drawing/2014/main" id="{FC191D22-6924-4723-A01A-7E3FE0A7BEA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29816" y="5192740"/>
            <a:ext cx="1008482" cy="818888"/>
          </a:xfrm>
          <a:prstGeom prst="rect">
            <a:avLst/>
          </a:prstGeom>
        </p:spPr>
      </p:pic>
      <p:pic>
        <p:nvPicPr>
          <p:cNvPr id="25" name="Picture 24">
            <a:extLst>
              <a:ext uri="{FF2B5EF4-FFF2-40B4-BE49-F238E27FC236}">
                <a16:creationId xmlns:a16="http://schemas.microsoft.com/office/drawing/2014/main" id="{81E639DF-1547-44CC-817B-B199B66D053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69158" y="5149626"/>
            <a:ext cx="611860" cy="994516"/>
          </a:xfrm>
          <a:prstGeom prst="rect">
            <a:avLst/>
          </a:prstGeom>
        </p:spPr>
      </p:pic>
      <p:pic>
        <p:nvPicPr>
          <p:cNvPr id="52" name="Picture 51" descr="chart.png">
            <a:extLst>
              <a:ext uri="{FF2B5EF4-FFF2-40B4-BE49-F238E27FC236}">
                <a16:creationId xmlns:a16="http://schemas.microsoft.com/office/drawing/2014/main" id="{99572D94-7509-47B4-88D3-C6FB8C63FA2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12306" y="5175711"/>
            <a:ext cx="1009211" cy="852945"/>
          </a:xfrm>
          <a:prstGeom prst="rect">
            <a:avLst/>
          </a:prstGeom>
        </p:spPr>
      </p:pic>
      <p:sp>
        <p:nvSpPr>
          <p:cNvPr id="46" name="TextBox 45">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spTree>
    <p:extLst>
      <p:ext uri="{BB962C8B-B14F-4D97-AF65-F5344CB8AC3E}">
        <p14:creationId xmlns:p14="http://schemas.microsoft.com/office/powerpoint/2010/main" val="43280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SolutionBankPOCAssetTemplate-03012018.pptx" id="{3B2F70D4-AC40-4C35-A853-49E090923212}" vid="{FBAE28AC-AA95-4BE8-94BF-2A4CD86BD876}"/>
    </a:ext>
  </a:extLst>
</a:theme>
</file>

<file path=ppt/theme/theme2.xml><?xml version="1.0" encoding="utf-8"?>
<a:theme xmlns:a="http://schemas.openxmlformats.org/drawingml/2006/main" name="1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4188</TotalTime>
  <Words>470</Words>
  <Application>Microsoft Office PowerPoint</Application>
  <PresentationFormat>Custom</PresentationFormat>
  <Paragraphs>77</Paragraphs>
  <Slides>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MV Boli</vt:lpstr>
      <vt:lpstr>Segoe Print</vt:lpstr>
      <vt:lpstr>Segoe UI Light</vt:lpstr>
      <vt:lpstr>Wingdings</vt:lpstr>
      <vt:lpstr>Oracle_Master_16x9_2017</vt:lpstr>
      <vt:lpstr>1_Oracle_Master_16x9_2017</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Steven Black</cp:lastModifiedBy>
  <cp:revision>349</cp:revision>
  <cp:lastPrinted>2014-07-16T02:22:57Z</cp:lastPrinted>
  <dcterms:created xsi:type="dcterms:W3CDTF">2017-10-31T14:18:20Z</dcterms:created>
  <dcterms:modified xsi:type="dcterms:W3CDTF">2018-03-16T22:20:18Z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